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81" r:id="rId3"/>
    <p:sldId id="288" r:id="rId4"/>
    <p:sldId id="282" r:id="rId5"/>
    <p:sldId id="283" r:id="rId6"/>
    <p:sldId id="284" r:id="rId7"/>
    <p:sldId id="285" r:id="rId8"/>
    <p:sldId id="286" r:id="rId9"/>
    <p:sldId id="287" r:id="rId10"/>
    <p:sldId id="289" r:id="rId11"/>
    <p:sldId id="290" r:id="rId12"/>
    <p:sldId id="291" r:id="rId13"/>
    <p:sldId id="292" r:id="rId14"/>
    <p:sldId id="293" r:id="rId15"/>
    <p:sldId id="294" r:id="rId16"/>
    <p:sldId id="295" r:id="rId17"/>
    <p:sldId id="296" r:id="rId18"/>
    <p:sldId id="297" r:id="rId19"/>
    <p:sldId id="298" r:id="rId20"/>
    <p:sldId id="299" r:id="rId21"/>
    <p:sldId id="304" r:id="rId22"/>
    <p:sldId id="300" r:id="rId23"/>
    <p:sldId id="305" r:id="rId24"/>
    <p:sldId id="301" r:id="rId25"/>
    <p:sldId id="302" r:id="rId26"/>
    <p:sldId id="30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9"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8</a:t>
            </a:r>
            <a:r>
              <a:rPr lang="en-US" baseline="0" dirty="0"/>
              <a:t> </a:t>
            </a:r>
            <a:r>
              <a:rPr lang="en-US" dirty="0"/>
              <a:t>Lecture</a:t>
            </a:r>
            <a:r>
              <a:rPr lang="en-US" baseline="0" dirty="0"/>
              <a:t> 2</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92500" lnSpcReduction="10000"/>
          </a:bodyPr>
          <a:lstStyle/>
          <a:p>
            <a:r>
              <a:rPr lang="en-US" dirty="0"/>
              <a:t>Part 8:  First Amendment: Freedom of Expression </a:t>
            </a:r>
          </a:p>
          <a:p>
            <a:pPr lvl="1"/>
            <a:r>
              <a:rPr lang="en-US" dirty="0"/>
              <a:t>Lecture 2: Types of Unprotected and Less Protected Speech</a:t>
            </a:r>
          </a:p>
          <a:p>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Miller v. California </a:t>
            </a:r>
            <a:r>
              <a:rPr lang="en-US" dirty="0"/>
              <a:t>(1973)</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 </a:t>
            </a:r>
          </a:p>
          <a:p>
            <a:r>
              <a:rPr lang="en-US" dirty="0"/>
              <a:t>Miller conducted a mass mailing campaign to advertise the sale of illustrated adult material books. The mailed brochures consisted primarily of pictures and drawings explicitly depicting men and women engaging in a variety of sexual activities</a:t>
            </a:r>
          </a:p>
          <a:p>
            <a:endParaRPr lang="en-US" sz="1100" dirty="0"/>
          </a:p>
          <a:p>
            <a:r>
              <a:rPr lang="en-US" dirty="0"/>
              <a:t>Miller was convicted of distributing obscene matter in violation of California criminal law</a:t>
            </a:r>
          </a:p>
        </p:txBody>
      </p:sp>
    </p:spTree>
    <p:extLst>
      <p:ext uri="{BB962C8B-B14F-4D97-AF65-F5344CB8AC3E}">
        <p14:creationId xmlns:p14="http://schemas.microsoft.com/office/powerpoint/2010/main" val="2364320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Miller v. California</a:t>
            </a:r>
          </a:p>
        </p:txBody>
      </p:sp>
      <p:sp>
        <p:nvSpPr>
          <p:cNvPr id="3" name="Content Placeholder 2"/>
          <p:cNvSpPr>
            <a:spLocks noGrp="1"/>
          </p:cNvSpPr>
          <p:nvPr>
            <p:ph idx="1"/>
          </p:nvPr>
        </p:nvSpPr>
        <p:spPr/>
        <p:txBody>
          <a:bodyPr>
            <a:normAutofit lnSpcReduction="10000"/>
          </a:bodyPr>
          <a:lstStyle/>
          <a:p>
            <a:pPr marL="0" indent="0">
              <a:buNone/>
            </a:pPr>
            <a:r>
              <a:rPr lang="en-US" dirty="0"/>
              <a:t>Issue: Did the mailings contain obscene material that may be properly criminalized under state statute without violating First Amendment rights? </a:t>
            </a:r>
          </a:p>
          <a:p>
            <a:r>
              <a:rPr lang="en-US" dirty="0"/>
              <a:t>The Supreme Court had previously recognized that there were legitimate state interests in prohibiting or regulating obscenity, but struggled to define what was regulable obscene material</a:t>
            </a:r>
          </a:p>
        </p:txBody>
      </p:sp>
    </p:spTree>
    <p:extLst>
      <p:ext uri="{BB962C8B-B14F-4D97-AF65-F5344CB8AC3E}">
        <p14:creationId xmlns:p14="http://schemas.microsoft.com/office/powerpoint/2010/main" val="112522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Miller v. California</a:t>
            </a:r>
          </a:p>
        </p:txBody>
      </p:sp>
      <p:sp>
        <p:nvSpPr>
          <p:cNvPr id="3" name="Content Placeholder 2"/>
          <p:cNvSpPr>
            <a:spLocks noGrp="1"/>
          </p:cNvSpPr>
          <p:nvPr>
            <p:ph idx="1"/>
          </p:nvPr>
        </p:nvSpPr>
        <p:spPr>
          <a:xfrm>
            <a:off x="457200" y="1600200"/>
            <a:ext cx="8229600" cy="4648200"/>
          </a:xfrm>
        </p:spPr>
        <p:txBody>
          <a:bodyPr>
            <a:normAutofit fontScale="70000" lnSpcReduction="20000"/>
          </a:bodyPr>
          <a:lstStyle/>
          <a:p>
            <a:pPr marL="0" indent="0">
              <a:buNone/>
            </a:pPr>
            <a:r>
              <a:rPr lang="en-US" dirty="0"/>
              <a:t>Holding:  The mailings were obscene and could be regulated by the state in a narrowly tailed fashion provided they met certain criteria </a:t>
            </a:r>
          </a:p>
          <a:p>
            <a:r>
              <a:rPr lang="en-US" dirty="0"/>
              <a:t>“[W]e now confine the permissible scope of such regulation to works which . . . taken as a whole, appeal to the prurient interest in sex . . . Portray sexual conduct in a patently offensive way, and which . . . Do not have serious literary, artistic, political, or scientific value.”  (CB 1371)</a:t>
            </a:r>
          </a:p>
          <a:p>
            <a:r>
              <a:rPr lang="en-US" dirty="0"/>
              <a:t>The Court articulated the test for when material would be considered obscene:   (CB 1371)</a:t>
            </a:r>
          </a:p>
          <a:p>
            <a:pPr marL="914400" lvl="1" indent="-514350">
              <a:buFont typeface="+mj-lt"/>
              <a:buAutoNum type="arabicPeriod"/>
            </a:pPr>
            <a:r>
              <a:rPr lang="en-US" dirty="0"/>
              <a:t>Whether ‘the average person, applying contemporary community standards’ would find that the work, taken as a whole, appeals to the prurient interest;</a:t>
            </a:r>
          </a:p>
          <a:p>
            <a:pPr marL="914400" lvl="1" indent="-514350">
              <a:buFont typeface="+mj-lt"/>
              <a:buAutoNum type="arabicPeriod"/>
            </a:pPr>
            <a:r>
              <a:rPr lang="en-US" dirty="0"/>
              <a:t>Whether the work depicts or describes, in a patently offensive way, sexual conduct specifically defined by the applicable state law</a:t>
            </a:r>
          </a:p>
          <a:p>
            <a:pPr marL="914400" lvl="1" indent="-514350">
              <a:buFont typeface="+mj-lt"/>
              <a:buAutoNum type="arabicPeriod"/>
            </a:pPr>
            <a:r>
              <a:rPr lang="en-US" dirty="0"/>
              <a:t>Whether the work, taken as a whole, lacks serious literary, artistic, political or scientific value.</a:t>
            </a:r>
          </a:p>
          <a:p>
            <a:pPr marL="914400" lvl="1" indent="-514350">
              <a:buFont typeface="+mj-lt"/>
              <a:buAutoNum type="arabicPeriod"/>
            </a:pPr>
            <a:endParaRPr lang="en-US" dirty="0"/>
          </a:p>
        </p:txBody>
      </p:sp>
    </p:spTree>
    <p:extLst>
      <p:ext uri="{BB962C8B-B14F-4D97-AF65-F5344CB8AC3E}">
        <p14:creationId xmlns:p14="http://schemas.microsoft.com/office/powerpoint/2010/main" val="3165407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Central Hudson Gas &amp; Electric Corp. v. Public Service Commission of New York </a:t>
            </a:r>
            <a:r>
              <a:rPr lang="en-US" sz="3200" dirty="0"/>
              <a:t>(1980)</a:t>
            </a:r>
          </a:p>
        </p:txBody>
      </p:sp>
      <p:sp>
        <p:nvSpPr>
          <p:cNvPr id="3" name="Content Placeholder 2"/>
          <p:cNvSpPr>
            <a:spLocks noGrp="1"/>
          </p:cNvSpPr>
          <p:nvPr>
            <p:ph idx="1"/>
          </p:nvPr>
        </p:nvSpPr>
        <p:spPr/>
        <p:txBody>
          <a:bodyPr>
            <a:normAutofit fontScale="92500"/>
          </a:bodyPr>
          <a:lstStyle/>
          <a:p>
            <a:pPr marL="0" indent="0">
              <a:buNone/>
            </a:pPr>
            <a:r>
              <a:rPr lang="en-US" dirty="0"/>
              <a:t>Background:</a:t>
            </a:r>
          </a:p>
          <a:p>
            <a:r>
              <a:rPr lang="en-US" dirty="0"/>
              <a:t>The Public Service Commission ordered all electric companies to stop advertising the use of electricity</a:t>
            </a:r>
          </a:p>
          <a:p>
            <a:pPr lvl="1"/>
            <a:r>
              <a:rPr lang="en-US" dirty="0"/>
              <a:t>The state determined that it did not have enough fuel to last the winter and needed citizens to conserve</a:t>
            </a:r>
          </a:p>
          <a:p>
            <a:r>
              <a:rPr lang="en-US" dirty="0"/>
              <a:t>Once the shortage was over, the Central Hudson Gas &amp; Electric Corp. opposed the ban on First Amendment constitutional grounds</a:t>
            </a:r>
          </a:p>
        </p:txBody>
      </p:sp>
    </p:spTree>
    <p:extLst>
      <p:ext uri="{BB962C8B-B14F-4D97-AF65-F5344CB8AC3E}">
        <p14:creationId xmlns:p14="http://schemas.microsoft.com/office/powerpoint/2010/main" val="173195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Central Hudson v. Public Service Commission</a:t>
            </a:r>
          </a:p>
        </p:txBody>
      </p:sp>
      <p:sp>
        <p:nvSpPr>
          <p:cNvPr id="3" name="Content Placeholder 2"/>
          <p:cNvSpPr>
            <a:spLocks noGrp="1"/>
          </p:cNvSpPr>
          <p:nvPr>
            <p:ph idx="1"/>
          </p:nvPr>
        </p:nvSpPr>
        <p:spPr/>
        <p:txBody>
          <a:bodyPr>
            <a:normAutofit/>
          </a:bodyPr>
          <a:lstStyle/>
          <a:p>
            <a:pPr marL="0" indent="0">
              <a:buNone/>
            </a:pPr>
            <a:r>
              <a:rPr lang="en-US" dirty="0"/>
              <a:t>Issue: Does the regulation that bans promotional advertising by utility companies violate the First Amendment?</a:t>
            </a:r>
            <a:endParaRPr lang="en-US" sz="1000" dirty="0"/>
          </a:p>
          <a:p>
            <a:r>
              <a:rPr lang="en-US" dirty="0"/>
              <a:t>Advertising a product or service is expressly within the definition of commercial speech – the Supreme Court had previously held that commercial speech was entitled to at least some protection under the First Amendment</a:t>
            </a:r>
          </a:p>
        </p:txBody>
      </p:sp>
    </p:spTree>
    <p:extLst>
      <p:ext uri="{BB962C8B-B14F-4D97-AF65-F5344CB8AC3E}">
        <p14:creationId xmlns:p14="http://schemas.microsoft.com/office/powerpoint/2010/main" val="1393918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Central Hudson v. Public Service Commission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Holding: The ban is unconstitutional, despite the fact that Constitution accords a lesser protection to commercial speech than to other constitutionally guaranteed expression under the First Amendment, the ban still failed the </a:t>
            </a:r>
            <a:r>
              <a:rPr lang="en-US" i="1" dirty="0"/>
              <a:t>Central Hudson</a:t>
            </a:r>
            <a:r>
              <a:rPr lang="en-US" dirty="0"/>
              <a:t> test</a:t>
            </a:r>
          </a:p>
          <a:p>
            <a:pPr marL="342900" lvl="1" indent="-342900">
              <a:buFont typeface="Arial" pitchFamily="34" charset="0"/>
              <a:buChar char="•"/>
            </a:pPr>
            <a:r>
              <a:rPr lang="en-US" dirty="0"/>
              <a:t>The Court expressly said that “[t]he Constitution [] accords a lesser protection to commercial speech than to other constitutionally guaranteed expression.” (CB 1435)</a:t>
            </a:r>
          </a:p>
          <a:p>
            <a:pPr lvl="1"/>
            <a:r>
              <a:rPr lang="en-US" dirty="0"/>
              <a:t>There is a “commonsense distinction between speech proposing a commercial transaction, which occurs in an area traditionally subject to governmental regulation, and other varieties of speech.’” (CB 1435)</a:t>
            </a:r>
          </a:p>
          <a:p>
            <a:pPr marL="0" indent="0">
              <a:buNone/>
            </a:pPr>
            <a:endParaRPr lang="en-US" dirty="0"/>
          </a:p>
        </p:txBody>
      </p:sp>
    </p:spTree>
    <p:extLst>
      <p:ext uri="{BB962C8B-B14F-4D97-AF65-F5344CB8AC3E}">
        <p14:creationId xmlns:p14="http://schemas.microsoft.com/office/powerpoint/2010/main" val="368297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Central Hudson v. Public Service Commission</a:t>
            </a:r>
          </a:p>
        </p:txBody>
      </p:sp>
      <p:sp>
        <p:nvSpPr>
          <p:cNvPr id="3" name="Content Placeholder 2"/>
          <p:cNvSpPr>
            <a:spLocks noGrp="1"/>
          </p:cNvSpPr>
          <p:nvPr>
            <p:ph idx="1"/>
          </p:nvPr>
        </p:nvSpPr>
        <p:spPr/>
        <p:txBody>
          <a:bodyPr>
            <a:normAutofit fontScale="77500" lnSpcReduction="20000"/>
          </a:bodyPr>
          <a:lstStyle/>
          <a:p>
            <a:r>
              <a:rPr lang="en-US" dirty="0"/>
              <a:t>The Court articulated four-part analysis for analyzing government regulation of commercial speech: </a:t>
            </a:r>
          </a:p>
          <a:p>
            <a:pPr marL="914400" lvl="1" indent="-514350">
              <a:buFont typeface="+mj-lt"/>
              <a:buAutoNum type="arabicPeriod"/>
            </a:pPr>
            <a:r>
              <a:rPr lang="en-US" dirty="0"/>
              <a:t>Is the advertising false or deceptive or for illegal activities? (areas which are unprotected by the First Amendment)</a:t>
            </a:r>
          </a:p>
          <a:p>
            <a:pPr marL="914400" lvl="1" indent="-514350">
              <a:buFont typeface="+mj-lt"/>
              <a:buAutoNum type="arabicPeriod"/>
            </a:pPr>
            <a:r>
              <a:rPr lang="en-US" dirty="0"/>
              <a:t>Is the government’s restriction justified by a substantial government interest? </a:t>
            </a:r>
          </a:p>
          <a:p>
            <a:pPr marL="914400" lvl="1" indent="-514350">
              <a:buFont typeface="+mj-lt"/>
              <a:buAutoNum type="arabicPeriod"/>
            </a:pPr>
            <a:r>
              <a:rPr lang="en-US" dirty="0"/>
              <a:t>Does the law directly advance the government’s interest?</a:t>
            </a:r>
          </a:p>
          <a:p>
            <a:pPr marL="914400" lvl="1" indent="-514350">
              <a:buFont typeface="+mj-lt"/>
              <a:buAutoNum type="arabicPeriod"/>
            </a:pPr>
            <a:r>
              <a:rPr lang="en-US" dirty="0"/>
              <a:t>Is the regulation of speech no more extensive than necessary to achieve the government’s interest?</a:t>
            </a:r>
          </a:p>
          <a:p>
            <a:pPr marL="914400" lvl="1" indent="-514350">
              <a:buFont typeface="+mj-lt"/>
              <a:buAutoNum type="arabicPeriod"/>
            </a:pPr>
            <a:endParaRPr lang="en-US" sz="1300" dirty="0"/>
          </a:p>
          <a:p>
            <a:r>
              <a:rPr lang="en-US" dirty="0"/>
              <a:t>The government has the burden of proof to demonstrate that the </a:t>
            </a:r>
            <a:r>
              <a:rPr lang="en-US" i="1" dirty="0"/>
              <a:t>Central Hudson </a:t>
            </a:r>
            <a:r>
              <a:rPr lang="en-US" dirty="0"/>
              <a:t>test is met in order to justify a restriction on commercial speech</a:t>
            </a:r>
          </a:p>
        </p:txBody>
      </p:sp>
    </p:spTree>
    <p:extLst>
      <p:ext uri="{BB962C8B-B14F-4D97-AF65-F5344CB8AC3E}">
        <p14:creationId xmlns:p14="http://schemas.microsoft.com/office/powerpoint/2010/main" val="2435049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i="1" dirty="0"/>
              <a:t>Central Hudson v. Public Service Commission</a:t>
            </a:r>
          </a:p>
        </p:txBody>
      </p:sp>
      <p:sp>
        <p:nvSpPr>
          <p:cNvPr id="3" name="Content Placeholder 2"/>
          <p:cNvSpPr>
            <a:spLocks noGrp="1"/>
          </p:cNvSpPr>
          <p:nvPr>
            <p:ph idx="1"/>
          </p:nvPr>
        </p:nvSpPr>
        <p:spPr>
          <a:xfrm>
            <a:off x="457200" y="1554162"/>
            <a:ext cx="8229600" cy="4770438"/>
          </a:xfrm>
        </p:spPr>
        <p:txBody>
          <a:bodyPr>
            <a:normAutofit fontScale="70000" lnSpcReduction="20000"/>
          </a:bodyPr>
          <a:lstStyle/>
          <a:p>
            <a:r>
              <a:rPr lang="en-US" dirty="0"/>
              <a:t>The Court applied the test to the New York law:  </a:t>
            </a:r>
          </a:p>
          <a:p>
            <a:pPr marL="914400" lvl="1" indent="-514350">
              <a:buFont typeface="+mj-lt"/>
              <a:buAutoNum type="arabicPeriod"/>
            </a:pPr>
            <a:r>
              <a:rPr lang="en-US" dirty="0"/>
              <a:t>The utility’s advertisements were truthful and not deceptive</a:t>
            </a:r>
          </a:p>
          <a:p>
            <a:pPr marL="914400" lvl="1" indent="-514350">
              <a:buFont typeface="+mj-lt"/>
              <a:buAutoNum type="arabicPeriod"/>
            </a:pPr>
            <a:r>
              <a:rPr lang="en-US" dirty="0"/>
              <a:t>The government had a  substantial interest in discouraging energy consumption</a:t>
            </a:r>
          </a:p>
          <a:p>
            <a:pPr marL="914400" lvl="1" indent="-514350">
              <a:buFont typeface="+mj-lt"/>
              <a:buAutoNum type="arabicPeriod"/>
            </a:pPr>
            <a:r>
              <a:rPr lang="en-US" dirty="0"/>
              <a:t>Prohibiting advertising by the utility directly advanced the state’s interest in energy conservation</a:t>
            </a:r>
          </a:p>
          <a:p>
            <a:pPr marL="914400" lvl="1" indent="-514350">
              <a:buFont typeface="+mj-lt"/>
              <a:buAutoNum type="arabicPeriod"/>
            </a:pPr>
            <a:r>
              <a:rPr lang="en-US" dirty="0"/>
              <a:t>The state had failed to show it could not achieve its goal of encouraging energy conservation through means less restrictive of speech</a:t>
            </a:r>
          </a:p>
          <a:p>
            <a:pPr marL="514350" indent="-514350"/>
            <a:r>
              <a:rPr lang="en-US" dirty="0"/>
              <a:t>Because the law failed the fourth prong of the test, the Court found it unconstitutional</a:t>
            </a:r>
          </a:p>
          <a:p>
            <a:pPr marL="514350" indent="-514350"/>
            <a:r>
              <a:rPr lang="en-US" dirty="0"/>
              <a:t>(Note also </a:t>
            </a:r>
            <a:r>
              <a:rPr lang="en-US" i="1" dirty="0"/>
              <a:t>Sorrell v. IMS Health, Inc.</a:t>
            </a:r>
            <a:r>
              <a:rPr lang="en-US" dirty="0"/>
              <a:t> (2011), which applies “heightened judiciary scrutiny” to commercial speech regulating commercial trade in pharmacy records and finds the regulations fail this scrutiny by engaging in “content-based discrimination to advance only [the State’s] side of a debate” (CB 1427, 1431))</a:t>
            </a:r>
          </a:p>
          <a:p>
            <a:pPr marL="514350" indent="-514350">
              <a:buFont typeface="+mj-lt"/>
              <a:buAutoNum type="arabicPeriod"/>
            </a:pPr>
            <a:endParaRPr lang="en-US" dirty="0"/>
          </a:p>
        </p:txBody>
      </p:sp>
    </p:spTree>
    <p:extLst>
      <p:ext uri="{BB962C8B-B14F-4D97-AF65-F5344CB8AC3E}">
        <p14:creationId xmlns:p14="http://schemas.microsoft.com/office/powerpoint/2010/main" val="2941837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New York Times Co. v. Sullivan </a:t>
            </a:r>
            <a:r>
              <a:rPr lang="en-US" dirty="0"/>
              <a:t>(1964)</a:t>
            </a:r>
          </a:p>
        </p:txBody>
      </p:sp>
      <p:sp>
        <p:nvSpPr>
          <p:cNvPr id="3" name="Content Placeholder 2"/>
          <p:cNvSpPr>
            <a:spLocks noGrp="1"/>
          </p:cNvSpPr>
          <p:nvPr>
            <p:ph idx="1"/>
          </p:nvPr>
        </p:nvSpPr>
        <p:spPr>
          <a:xfrm>
            <a:off x="457200" y="1600200"/>
            <a:ext cx="8458200" cy="4983162"/>
          </a:xfrm>
        </p:spPr>
        <p:txBody>
          <a:bodyPr>
            <a:normAutofit fontScale="70000" lnSpcReduction="20000"/>
          </a:bodyPr>
          <a:lstStyle/>
          <a:p>
            <a:pPr marL="0" indent="0">
              <a:buNone/>
            </a:pPr>
            <a:r>
              <a:rPr lang="en-US" dirty="0"/>
              <a:t>Background</a:t>
            </a:r>
          </a:p>
          <a:p>
            <a:r>
              <a:rPr lang="en-US" dirty="0"/>
              <a:t>The New York Times carried a full-page advertisement that contained several paragraphs describing allegedly unfair treatment of protestors by the police in Alabama</a:t>
            </a:r>
          </a:p>
          <a:p>
            <a:r>
              <a:rPr lang="en-US" dirty="0"/>
              <a:t>Sullivan was a commissioner who supervised the (Montgomery, AL) city police department.  Although none of the statements made within the advertisement directly named Sullivan, he argued that, as supervisor of the city police department, he was being accused of allowing the described treatment of the students. </a:t>
            </a:r>
          </a:p>
          <a:p>
            <a:pPr lvl="1"/>
            <a:r>
              <a:rPr lang="en-US" dirty="0"/>
              <a:t>The Court found that some of the statements contained in the advertisement were not accurate descriptions of what had actually occurred and as a result, placed the police department in a very unfavorable light not supported by the facts</a:t>
            </a:r>
          </a:p>
          <a:p>
            <a:r>
              <a:rPr lang="en-US" dirty="0"/>
              <a:t>Sullivan brought a defamation claim against the New York Times for publishing the advertisement</a:t>
            </a:r>
          </a:p>
          <a:p>
            <a:pPr marL="0" indent="0">
              <a:buNone/>
            </a:pPr>
            <a:endParaRPr lang="en-US" dirty="0"/>
          </a:p>
        </p:txBody>
      </p:sp>
    </p:spTree>
    <p:extLst>
      <p:ext uri="{BB962C8B-B14F-4D97-AF65-F5344CB8AC3E}">
        <p14:creationId xmlns:p14="http://schemas.microsoft.com/office/powerpoint/2010/main" val="3454845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New York Times Co. v. Sullivan</a:t>
            </a:r>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pPr marL="0" indent="0">
              <a:buNone/>
            </a:pPr>
            <a:r>
              <a:rPr lang="en-US" dirty="0"/>
              <a:t>Issue: Is the New York Times liable for defamation for printing an advertisement, which criticized a public official’s official conduct?</a:t>
            </a:r>
            <a:endParaRPr lang="en-US" sz="1300" dirty="0"/>
          </a:p>
          <a:p>
            <a:r>
              <a:rPr lang="en-US" dirty="0"/>
              <a:t>The Court said the case must be considered “against the background of a profound national commitment to the principle that debate on public issues should be uninhibited, robust, and wide-open, and that it may well include vehement, caustic, and sometimes unpleasantly sharp attacks on government and public officials.” (CB 1457)</a:t>
            </a:r>
          </a:p>
          <a:p>
            <a:pPr lvl="1"/>
            <a:r>
              <a:rPr lang="en-US" dirty="0"/>
              <a:t>The Court explained that criticism of government and government officials was at the core of speech protected by the First Amendment</a:t>
            </a:r>
          </a:p>
          <a:p>
            <a:pPr lvl="1"/>
            <a:r>
              <a:rPr lang="en-US" dirty="0"/>
              <a:t>“The constitutional safeguard, we have said, ‘was fashioned to assure unfettered interchange of ideas for the bringing about of political and social changes desired by the people.’”  (CB 1457)</a:t>
            </a:r>
          </a:p>
        </p:txBody>
      </p:sp>
    </p:spTree>
    <p:extLst>
      <p:ext uri="{BB962C8B-B14F-4D97-AF65-F5344CB8AC3E}">
        <p14:creationId xmlns:p14="http://schemas.microsoft.com/office/powerpoint/2010/main" val="915821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4000" dirty="0"/>
              <a:t>Types of Unprotected and Less Protected Speech</a:t>
            </a:r>
          </a:p>
        </p:txBody>
      </p:sp>
      <p:sp>
        <p:nvSpPr>
          <p:cNvPr id="3" name="Content Placeholder 2"/>
          <p:cNvSpPr>
            <a:spLocks noGrp="1"/>
          </p:cNvSpPr>
          <p:nvPr>
            <p:ph idx="1"/>
          </p:nvPr>
        </p:nvSpPr>
        <p:spPr/>
        <p:txBody>
          <a:bodyPr>
            <a:normAutofit fontScale="70000" lnSpcReduction="20000"/>
          </a:bodyPr>
          <a:lstStyle/>
          <a:p>
            <a:r>
              <a:rPr lang="en-US" dirty="0"/>
              <a:t>The Supreme Court has identified some categories of unprotected and less protected speech where the government has more latitude to regulate than usual under the First Amendment</a:t>
            </a:r>
          </a:p>
          <a:p>
            <a:pPr marL="914400" lvl="1" indent="-514350">
              <a:buFont typeface="+mj-lt"/>
              <a:buAutoNum type="arabicPeriod"/>
            </a:pPr>
            <a:r>
              <a:rPr lang="en-US" dirty="0"/>
              <a:t>Incitement of illegal activity – advocates illegal acts or the overthrow of the government (</a:t>
            </a:r>
            <a:r>
              <a:rPr lang="en-US" i="1" dirty="0" err="1"/>
              <a:t>Schenck</a:t>
            </a:r>
            <a:r>
              <a:rPr lang="en-US" i="1" dirty="0"/>
              <a:t> v. United States</a:t>
            </a:r>
            <a:r>
              <a:rPr lang="en-US" dirty="0"/>
              <a:t>)</a:t>
            </a:r>
          </a:p>
          <a:p>
            <a:pPr marL="914400" lvl="1" indent="-514350">
              <a:buFont typeface="+mj-lt"/>
              <a:buAutoNum type="arabicPeriod"/>
            </a:pPr>
            <a:r>
              <a:rPr lang="en-US" dirty="0"/>
              <a:t>Fighting words – speech that is directed at another and likely to provoke a violent response (</a:t>
            </a:r>
            <a:r>
              <a:rPr lang="en-US" i="1" dirty="0" err="1"/>
              <a:t>Chaplinsky</a:t>
            </a:r>
            <a:r>
              <a:rPr lang="en-US" i="1" dirty="0"/>
              <a:t> v. New Hampshire</a:t>
            </a:r>
            <a:r>
              <a:rPr lang="en-US" dirty="0"/>
              <a:t>)</a:t>
            </a:r>
          </a:p>
          <a:p>
            <a:pPr marL="914400" lvl="1" indent="-514350">
              <a:buFont typeface="+mj-lt"/>
              <a:buAutoNum type="arabicPeriod"/>
            </a:pPr>
            <a:r>
              <a:rPr lang="en-US" dirty="0"/>
              <a:t>Obscenity – material which deals with sex in a manner appealing to the indecent interest (</a:t>
            </a:r>
            <a:r>
              <a:rPr lang="en-US" i="1" dirty="0"/>
              <a:t>Miller v. California</a:t>
            </a:r>
            <a:r>
              <a:rPr lang="en-US" dirty="0"/>
              <a:t>)</a:t>
            </a:r>
          </a:p>
          <a:p>
            <a:pPr marL="914400" lvl="1" indent="-514350">
              <a:buFont typeface="+mj-lt"/>
              <a:buAutoNum type="arabicPeriod"/>
            </a:pPr>
            <a:r>
              <a:rPr lang="en-US" dirty="0"/>
              <a:t>Commercial speech – </a:t>
            </a:r>
            <a:r>
              <a:rPr lang="en-US" sz="3100" dirty="0"/>
              <a:t>expression related solely to the economic interests of the speaker and its audience.</a:t>
            </a:r>
            <a:r>
              <a:rPr lang="en-US" dirty="0"/>
              <a:t> (</a:t>
            </a:r>
            <a:r>
              <a:rPr lang="en-US" i="1" dirty="0"/>
              <a:t>Central Hudson. v. Public Service Commission</a:t>
            </a:r>
            <a:r>
              <a:rPr lang="en-US" dirty="0"/>
              <a:t>)</a:t>
            </a:r>
          </a:p>
          <a:p>
            <a:pPr marL="914400" lvl="1" indent="-514350">
              <a:buFont typeface="+mj-lt"/>
              <a:buAutoNum type="arabicPeriod"/>
            </a:pPr>
            <a:r>
              <a:rPr lang="en-US" dirty="0"/>
              <a:t>Defamatory speech –speech that is injures reputation (</a:t>
            </a:r>
            <a:r>
              <a:rPr lang="en-US" i="1" dirty="0"/>
              <a:t>New York Times Co. v. Sullivan</a:t>
            </a:r>
            <a:r>
              <a:rPr lang="en-US" dirty="0"/>
              <a:t>)</a:t>
            </a:r>
          </a:p>
          <a:p>
            <a:pPr marL="914400" lvl="1" indent="-514350">
              <a:buFont typeface="+mj-lt"/>
              <a:buAutoNum type="arabicPeriod"/>
            </a:pPr>
            <a:r>
              <a:rPr lang="en-US" dirty="0"/>
              <a:t>Symbolic speech –  conduct that communicates through symbols (such as flag burning) rather than words  (</a:t>
            </a:r>
            <a:r>
              <a:rPr lang="en-US" i="1" dirty="0"/>
              <a:t>United States v. O’Brien</a:t>
            </a:r>
            <a:r>
              <a:rPr lang="en-US" dirty="0"/>
              <a:t>)</a:t>
            </a:r>
          </a:p>
        </p:txBody>
      </p:sp>
    </p:spTree>
    <p:extLst>
      <p:ext uri="{BB962C8B-B14F-4D97-AF65-F5344CB8AC3E}">
        <p14:creationId xmlns:p14="http://schemas.microsoft.com/office/powerpoint/2010/main" val="2140880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New York Times Co. v. Sullivan</a:t>
            </a:r>
          </a:p>
        </p:txBody>
      </p:sp>
      <p:sp>
        <p:nvSpPr>
          <p:cNvPr id="3" name="Content Placeholder 2"/>
          <p:cNvSpPr>
            <a:spLocks noGrp="1"/>
          </p:cNvSpPr>
          <p:nvPr>
            <p:ph idx="1"/>
          </p:nvPr>
        </p:nvSpPr>
        <p:spPr>
          <a:xfrm>
            <a:off x="457200" y="1417638"/>
            <a:ext cx="8229600" cy="4906962"/>
          </a:xfrm>
        </p:spPr>
        <p:txBody>
          <a:bodyPr>
            <a:normAutofit fontScale="77500" lnSpcReduction="20000"/>
          </a:bodyPr>
          <a:lstStyle/>
          <a:p>
            <a:pPr marL="0" indent="0">
              <a:buNone/>
            </a:pPr>
            <a:r>
              <a:rPr lang="en-US" dirty="0"/>
              <a:t>Holding: The First Amendment limits the ability of the government to impose liability for defamation by requiring a showing of actual malice, which is not met on these facts</a:t>
            </a:r>
            <a:endParaRPr lang="en-US" sz="1300" dirty="0"/>
          </a:p>
          <a:p>
            <a:r>
              <a:rPr lang="en-US" dirty="0"/>
              <a:t>The Court first considers whether a “defense of truth” standard is sufficient, and rejects that standard</a:t>
            </a:r>
          </a:p>
          <a:p>
            <a:pPr lvl="1"/>
            <a:r>
              <a:rPr lang="en-US" dirty="0"/>
              <a:t>“A rule compelling the critic of official conduct to guarantee the truth of all his factual assertions . . . leads to a comparable ‘self-censorship.’”  (CB 1458)</a:t>
            </a:r>
          </a:p>
          <a:p>
            <a:pPr lvl="1"/>
            <a:r>
              <a:rPr lang="en-US" dirty="0"/>
              <a:t>“Allowance of the defense of truth, with the burden of proving it on the [speaker], does not mean that only false speech will be deterred.  Under such a rule, would-be critics of official conduct may be deterred from voicing their criticism, even though it is believed to be true and even though it is in fact true, because of doubt whether it can be proved in court or fear of the expense of having to do so.”  (CB 1458)</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87201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New York Times Co. v. Sullivan</a:t>
            </a:r>
          </a:p>
        </p:txBody>
      </p:sp>
      <p:sp>
        <p:nvSpPr>
          <p:cNvPr id="3" name="Content Placeholder 2"/>
          <p:cNvSpPr>
            <a:spLocks noGrp="1"/>
          </p:cNvSpPr>
          <p:nvPr>
            <p:ph idx="1"/>
          </p:nvPr>
        </p:nvSpPr>
        <p:spPr>
          <a:xfrm>
            <a:off x="457200" y="1295400"/>
            <a:ext cx="8382000" cy="5181600"/>
          </a:xfrm>
        </p:spPr>
        <p:txBody>
          <a:bodyPr>
            <a:normAutofit fontScale="70000" lnSpcReduction="20000"/>
          </a:bodyPr>
          <a:lstStyle/>
          <a:p>
            <a:pPr marL="0" indent="0">
              <a:buNone/>
            </a:pPr>
            <a:r>
              <a:rPr lang="en-US" dirty="0"/>
              <a:t>Holding: The First Amendment limits the ability of the government to impose liability for defamation by requiring a showing of actual malice, which is not met on these facts</a:t>
            </a:r>
            <a:endParaRPr lang="en-US" sz="1300" dirty="0"/>
          </a:p>
          <a:p>
            <a:r>
              <a:rPr lang="en-US" dirty="0"/>
              <a:t>Public officials can recover for defamation only by proving with clear and convincing evidence the falsity of the statements and actual malice </a:t>
            </a:r>
          </a:p>
          <a:p>
            <a:pPr lvl="1"/>
            <a:r>
              <a:rPr lang="en-US" dirty="0"/>
              <a:t>“The constitutional guarantee requires . . . A federal rule that prohibits a public official from recovering damages for [defamation] relating to his official conduct unless he proves that the statement was made with ‘actual malice.’”  (CB 1458)</a:t>
            </a:r>
          </a:p>
          <a:p>
            <a:r>
              <a:rPr lang="en-US" dirty="0"/>
              <a:t>Actual malice means that the defendant knew that the statement “was false or acted with reckless disregard whether it was false or not”  (CB 1458)</a:t>
            </a:r>
          </a:p>
          <a:p>
            <a:r>
              <a:rPr lang="en-US" dirty="0"/>
              <a:t>The fact that some of the statements were false was not sufficient to deny the speech of protection. </a:t>
            </a:r>
          </a:p>
          <a:p>
            <a:pPr lvl="1"/>
            <a:r>
              <a:rPr lang="en-US" dirty="0"/>
              <a:t>False “statement is inevitable in free debate and must be protected if the freedoms of expression are to have the ‘breathing space’ that they ‘need . . . to survive.’” (CB 1457)</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65527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New York Times Co. v. Sullivan</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First Amendment limits the ability of the government to impose liability for defamation by requiring a showing of actual malice, which is not met on these facts</a:t>
            </a:r>
          </a:p>
          <a:p>
            <a:r>
              <a:rPr lang="en-US" dirty="0"/>
              <a:t>Resultant four-part test for defamation of public figures:</a:t>
            </a:r>
          </a:p>
          <a:p>
            <a:pPr lvl="1"/>
            <a:r>
              <a:rPr lang="en-US" dirty="0"/>
              <a:t>(1) the plaintiff must be a public official or running for public office;</a:t>
            </a:r>
          </a:p>
          <a:p>
            <a:pPr lvl="1"/>
            <a:r>
              <a:rPr lang="en-US" dirty="0"/>
              <a:t>(2) the plaintiff must prove their case with clear and convincing evidence;</a:t>
            </a:r>
          </a:p>
          <a:p>
            <a:pPr lvl="1"/>
            <a:r>
              <a:rPr lang="en-US" dirty="0"/>
              <a:t>(3) the plaintiff must prove the falsity of the statement; and</a:t>
            </a:r>
          </a:p>
          <a:p>
            <a:pPr lvl="1"/>
            <a:r>
              <a:rPr lang="en-US" dirty="0"/>
              <a:t>(4) the plaintiff must prove </a:t>
            </a:r>
            <a:r>
              <a:rPr lang="en-US" b="1" i="1" dirty="0"/>
              <a:t>actual malice</a:t>
            </a:r>
            <a:r>
              <a:rPr lang="en-US" dirty="0"/>
              <a:t> – that the defendant knew the statement was false or acted with reckless regard of the truth</a:t>
            </a:r>
          </a:p>
          <a:p>
            <a:r>
              <a:rPr lang="en-US" dirty="0"/>
              <a:t>(see further discussion on CB 1458-1461, noting that “actual malice is a difficult standard to meet”)</a:t>
            </a:r>
          </a:p>
        </p:txBody>
      </p:sp>
    </p:spTree>
    <p:extLst>
      <p:ext uri="{BB962C8B-B14F-4D97-AF65-F5344CB8AC3E}">
        <p14:creationId xmlns:p14="http://schemas.microsoft.com/office/powerpoint/2010/main" val="37393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O’Brien </a:t>
            </a:r>
            <a:r>
              <a:rPr lang="en-US" dirty="0"/>
              <a:t>(1968)</a:t>
            </a:r>
          </a:p>
        </p:txBody>
      </p:sp>
      <p:sp>
        <p:nvSpPr>
          <p:cNvPr id="3" name="Content Placeholder 2"/>
          <p:cNvSpPr>
            <a:spLocks noGrp="1"/>
          </p:cNvSpPr>
          <p:nvPr>
            <p:ph idx="1"/>
          </p:nvPr>
        </p:nvSpPr>
        <p:spPr/>
        <p:txBody>
          <a:bodyPr>
            <a:normAutofit/>
          </a:bodyPr>
          <a:lstStyle/>
          <a:p>
            <a:pPr marL="0" indent="0">
              <a:buNone/>
            </a:pPr>
            <a:r>
              <a:rPr lang="en-US" dirty="0"/>
              <a:t>Background:</a:t>
            </a:r>
          </a:p>
          <a:p>
            <a:r>
              <a:rPr lang="en-US" dirty="0"/>
              <a:t>The Universal Military Training and Service Act made it an offense to “alter, knowingly destroy, knowingly mutilate” a draft card</a:t>
            </a:r>
            <a:endParaRPr lang="en-US" sz="1400" dirty="0"/>
          </a:p>
          <a:p>
            <a:r>
              <a:rPr lang="en-US" dirty="0"/>
              <a:t>O’Brien knowingly burned his draft card on the front steps of the local courthouse and claimed it was an exercise of free speech</a:t>
            </a:r>
          </a:p>
        </p:txBody>
      </p:sp>
    </p:spTree>
    <p:extLst>
      <p:ext uri="{BB962C8B-B14F-4D97-AF65-F5344CB8AC3E}">
        <p14:creationId xmlns:p14="http://schemas.microsoft.com/office/powerpoint/2010/main" val="3085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O’Brien</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Issue: Is the Act unconstitutional as applied to O’Brien because his act of burning the draft card was protected “symbolic speech” within the First Amendment?</a:t>
            </a:r>
            <a:endParaRPr lang="en-US" sz="1100" dirty="0"/>
          </a:p>
          <a:p>
            <a:r>
              <a:rPr lang="en-US" dirty="0"/>
              <a:t>The Court said that “when ‘speech’ and ‘nonspeech’ elements are combined in the same course of conduct, a sufficiently important governmental interest in regulating the nonspeech element can justify incidental limits on First Amendment freedoms.” (CB 1484)</a:t>
            </a:r>
          </a:p>
        </p:txBody>
      </p:sp>
    </p:spTree>
    <p:extLst>
      <p:ext uri="{BB962C8B-B14F-4D97-AF65-F5344CB8AC3E}">
        <p14:creationId xmlns:p14="http://schemas.microsoft.com/office/powerpoint/2010/main" val="3399219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O’Brien</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marL="0" indent="0">
              <a:buNone/>
            </a:pPr>
            <a:r>
              <a:rPr lang="en-US" dirty="0"/>
              <a:t>Holding:  The Act is constitutional because the governmental interest in preserving draft cards outweighed the individual interest in the symbolic speech</a:t>
            </a:r>
            <a:endParaRPr lang="en-US" sz="1200" dirty="0"/>
          </a:p>
          <a:p>
            <a:r>
              <a:rPr lang="en-US" dirty="0"/>
              <a:t>The Court then articulated a test for evaluating symbolic speech:  (CB 1484) </a:t>
            </a:r>
          </a:p>
          <a:p>
            <a:pPr lvl="1"/>
            <a:r>
              <a:rPr lang="en-US" dirty="0"/>
              <a:t>It must be within the constitutional power of the Government;</a:t>
            </a:r>
          </a:p>
          <a:p>
            <a:pPr lvl="1"/>
            <a:r>
              <a:rPr lang="en-US" dirty="0"/>
              <a:t>further an important or substantial governmental interest; </a:t>
            </a:r>
          </a:p>
          <a:p>
            <a:pPr lvl="1"/>
            <a:r>
              <a:rPr lang="en-US" dirty="0"/>
              <a:t>the governmental interest must be unrelated to the suppression of free expression; and </a:t>
            </a:r>
          </a:p>
          <a:p>
            <a:pPr lvl="1"/>
            <a:r>
              <a:rPr lang="en-US" dirty="0"/>
              <a:t>the incidental restriction on First Amendment freedoms must be no greater than is essential to the furtherance of that interest</a:t>
            </a:r>
          </a:p>
        </p:txBody>
      </p:sp>
    </p:spTree>
    <p:extLst>
      <p:ext uri="{BB962C8B-B14F-4D97-AF65-F5344CB8AC3E}">
        <p14:creationId xmlns:p14="http://schemas.microsoft.com/office/powerpoint/2010/main" val="3049249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O’Brien</a:t>
            </a:r>
          </a:p>
        </p:txBody>
      </p:sp>
      <p:sp>
        <p:nvSpPr>
          <p:cNvPr id="3" name="Content Placeholder 2"/>
          <p:cNvSpPr>
            <a:spLocks noGrp="1"/>
          </p:cNvSpPr>
          <p:nvPr>
            <p:ph idx="1"/>
          </p:nvPr>
        </p:nvSpPr>
        <p:spPr/>
        <p:txBody>
          <a:bodyPr>
            <a:normAutofit fontScale="92500" lnSpcReduction="10000"/>
          </a:bodyPr>
          <a:lstStyle/>
          <a:p>
            <a:r>
              <a:rPr lang="en-US" dirty="0"/>
              <a:t>The Court found that this test was met in the government’s prohibition of draft card burning</a:t>
            </a:r>
          </a:p>
          <a:p>
            <a:pPr lvl="1"/>
            <a:r>
              <a:rPr lang="en-US" dirty="0"/>
              <a:t>The Court identified several justifications, unrelated to suppression of speech, for the prohibition of draft card destruction or mutilation</a:t>
            </a:r>
          </a:p>
          <a:p>
            <a:pPr lvl="1"/>
            <a:r>
              <a:rPr lang="en-US" dirty="0"/>
              <a:t>For example, requiring the presence of draft cards facilitates emergency military mobilization, aids communication with a person’s draft board because the address is listed on the card, and reminds individuals to notify their draft board of any change in address or changes related to draft status</a:t>
            </a:r>
          </a:p>
        </p:txBody>
      </p:sp>
    </p:spTree>
    <p:extLst>
      <p:ext uri="{BB962C8B-B14F-4D97-AF65-F5344CB8AC3E}">
        <p14:creationId xmlns:p14="http://schemas.microsoft.com/office/powerpoint/2010/main" val="283486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Justification for Different Treatment</a:t>
            </a:r>
          </a:p>
        </p:txBody>
      </p:sp>
      <p:sp>
        <p:nvSpPr>
          <p:cNvPr id="3" name="Content Placeholder 2"/>
          <p:cNvSpPr>
            <a:spLocks noGrp="1"/>
          </p:cNvSpPr>
          <p:nvPr>
            <p:ph idx="1"/>
          </p:nvPr>
        </p:nvSpPr>
        <p:spPr/>
        <p:txBody>
          <a:bodyPr/>
          <a:lstStyle/>
          <a:p>
            <a:r>
              <a:rPr lang="en-US" dirty="0"/>
              <a:t>These categories are defined based on the subject matter of the speech and thus represent an exception to the usual rule that content-based regulation must meet strict scrutiny</a:t>
            </a:r>
          </a:p>
          <a:p>
            <a:pPr lvl="1"/>
            <a:r>
              <a:rPr lang="en-US" dirty="0"/>
              <a:t>The categories of unprotected and less protected speech reflect value judgments by the Supreme Court that the justifications for regulating such speech outweigh the value of the expression</a:t>
            </a:r>
          </a:p>
          <a:p>
            <a:endParaRPr lang="en-US" dirty="0"/>
          </a:p>
        </p:txBody>
      </p:sp>
    </p:spTree>
    <p:extLst>
      <p:ext uri="{BB962C8B-B14F-4D97-AF65-F5344CB8AC3E}">
        <p14:creationId xmlns:p14="http://schemas.microsoft.com/office/powerpoint/2010/main" val="1258775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Schenck</a:t>
            </a:r>
            <a:r>
              <a:rPr lang="en-US" i="1" dirty="0"/>
              <a:t> v. United States </a:t>
            </a:r>
            <a:r>
              <a:rPr lang="en-US" dirty="0"/>
              <a:t>(1919)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 </a:t>
            </a:r>
          </a:p>
          <a:p>
            <a:r>
              <a:rPr lang="en-US" dirty="0"/>
              <a:t>Schenck was convicted for circulating a leaflet arguing that the draft violated the Thirteenth Amendment as a form of involuntary servitude</a:t>
            </a:r>
          </a:p>
          <a:p>
            <a:pPr lvl="1"/>
            <a:r>
              <a:rPr lang="en-US" dirty="0"/>
              <a:t>The leaflet said, “Do not submit to intimidation,” and “Assert Your Rights,” but did not expressly urge violation of any law; it advocated repealing the draft law</a:t>
            </a:r>
          </a:p>
          <a:p>
            <a:pPr lvl="1"/>
            <a:r>
              <a:rPr lang="en-US" dirty="0"/>
              <a:t>There was not any evidence that the leaflet had any effect in causing a single person to resist the draft</a:t>
            </a:r>
          </a:p>
        </p:txBody>
      </p:sp>
    </p:spTree>
    <p:extLst>
      <p:ext uri="{BB962C8B-B14F-4D97-AF65-F5344CB8AC3E}">
        <p14:creationId xmlns:p14="http://schemas.microsoft.com/office/powerpoint/2010/main" val="188085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Schenck</a:t>
            </a:r>
            <a:r>
              <a:rPr lang="en-US" i="1" dirty="0"/>
              <a:t> v. United States </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Issue: Does the content of the leaflet create a clear and present danger sufficient to constitute incitement to illegal activity?</a:t>
            </a:r>
            <a:endParaRPr lang="en-US" sz="1100" dirty="0"/>
          </a:p>
          <a:p>
            <a:r>
              <a:rPr lang="en-US" dirty="0"/>
              <a:t>The fact that the leaflet had not had any </a:t>
            </a:r>
            <a:r>
              <a:rPr lang="en-US" i="1" dirty="0"/>
              <a:t>actual</a:t>
            </a:r>
            <a:r>
              <a:rPr lang="en-US" dirty="0"/>
              <a:t> effect was not relevant – it only mattered that the leaflet was </a:t>
            </a:r>
            <a:r>
              <a:rPr lang="en-US" i="1" dirty="0"/>
              <a:t>intended</a:t>
            </a:r>
            <a:r>
              <a:rPr lang="en-US" dirty="0"/>
              <a:t> to have an effect</a:t>
            </a:r>
          </a:p>
          <a:p>
            <a:pPr lvl="1"/>
            <a:r>
              <a:rPr lang="en-US" dirty="0"/>
              <a:t>“Of course the document would not have been sent unless it had been intended to have some effect, and we do not see what effect it could be expected to have upon persons subject to the draft except to influence them to obstruct the carrying of it out.”  (CB 1312)</a:t>
            </a:r>
          </a:p>
          <a:p>
            <a:endParaRPr lang="en-US" dirty="0"/>
          </a:p>
          <a:p>
            <a:pPr marL="0" indent="0">
              <a:buNone/>
            </a:pPr>
            <a:endParaRPr lang="en-US" dirty="0"/>
          </a:p>
        </p:txBody>
      </p:sp>
    </p:spTree>
    <p:extLst>
      <p:ext uri="{BB962C8B-B14F-4D97-AF65-F5344CB8AC3E}">
        <p14:creationId xmlns:p14="http://schemas.microsoft.com/office/powerpoint/2010/main" val="2280860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Schenck</a:t>
            </a:r>
            <a:r>
              <a:rPr lang="en-US" i="1" dirty="0"/>
              <a:t> v. United States </a:t>
            </a:r>
          </a:p>
        </p:txBody>
      </p:sp>
      <p:sp>
        <p:nvSpPr>
          <p:cNvPr id="3" name="Content Placeholder 2"/>
          <p:cNvSpPr>
            <a:spLocks noGrp="1"/>
          </p:cNvSpPr>
          <p:nvPr>
            <p:ph idx="1"/>
          </p:nvPr>
        </p:nvSpPr>
        <p:spPr>
          <a:xfrm>
            <a:off x="457200" y="1417638"/>
            <a:ext cx="8229600" cy="4906962"/>
          </a:xfrm>
        </p:spPr>
        <p:txBody>
          <a:bodyPr>
            <a:normAutofit fontScale="77500" lnSpcReduction="20000"/>
          </a:bodyPr>
          <a:lstStyle/>
          <a:p>
            <a:pPr marL="0" indent="0">
              <a:buNone/>
            </a:pPr>
            <a:r>
              <a:rPr lang="en-US" sz="3400" dirty="0"/>
              <a:t>Holding: The words contained in the leaflet fall into the unprotected category of incitement to illegal activity, and therefore there was no violation of Schenck’s First Amendment rights</a:t>
            </a:r>
            <a:endParaRPr lang="en-US" sz="1400" dirty="0"/>
          </a:p>
          <a:p>
            <a:r>
              <a:rPr lang="en-US" dirty="0"/>
              <a:t>The Court said that although in “many places and in ordinary times” the speech would have been protected by the First Amendment, the wartime circumstances were crucial</a:t>
            </a:r>
          </a:p>
          <a:p>
            <a:pPr lvl="1"/>
            <a:r>
              <a:rPr lang="en-US" dirty="0"/>
              <a:t>“But the character of every act depends upon the circumstances in which it is done.  The most stringent protection of free speech would not protect a man in falsely shouting fire in a theatre, and causing a panic. . . . The question in every case is whether the words used are used in such circumstances and are of such a nature as to create a </a:t>
            </a:r>
            <a:r>
              <a:rPr lang="en-US" b="1" i="1" dirty="0"/>
              <a:t>clear and present danger </a:t>
            </a:r>
            <a:r>
              <a:rPr lang="en-US" dirty="0"/>
              <a:t>that they will bring about the substantive evils that Congress has a right to prevent.” (CB 1308)</a:t>
            </a:r>
          </a:p>
          <a:p>
            <a:pPr lvl="1"/>
            <a:endParaRPr lang="en-US" dirty="0"/>
          </a:p>
        </p:txBody>
      </p:sp>
    </p:spTree>
    <p:extLst>
      <p:ext uri="{BB962C8B-B14F-4D97-AF65-F5344CB8AC3E}">
        <p14:creationId xmlns:p14="http://schemas.microsoft.com/office/powerpoint/2010/main" val="128651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a:t>Chaplinsky</a:t>
            </a:r>
            <a:r>
              <a:rPr lang="en-US" i="1" dirty="0"/>
              <a:t> v. New Hampshire </a:t>
            </a:r>
            <a:r>
              <a:rPr lang="en-US" dirty="0"/>
              <a:t>(1942)</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a:t>
            </a:r>
          </a:p>
          <a:p>
            <a:r>
              <a:rPr lang="en-US" dirty="0"/>
              <a:t>A New Hampshire statute prohibited any person on a street or public place from calling another person a derisive name or directing to another person an offensive, derisive, or annoying statement</a:t>
            </a:r>
            <a:endParaRPr lang="en-US" sz="1100" dirty="0"/>
          </a:p>
          <a:p>
            <a:r>
              <a:rPr lang="en-US" dirty="0"/>
              <a:t>Chaplinsky called a City Marshal a “God damned racketeer” and a “damned fascist” in a public place and was arrested and convicted under the statute</a:t>
            </a:r>
          </a:p>
        </p:txBody>
      </p:sp>
    </p:spTree>
    <p:extLst>
      <p:ext uri="{BB962C8B-B14F-4D97-AF65-F5344CB8AC3E}">
        <p14:creationId xmlns:p14="http://schemas.microsoft.com/office/powerpoint/2010/main" val="2660916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Chaplinsky</a:t>
            </a:r>
            <a:r>
              <a:rPr lang="en-US" i="1" dirty="0"/>
              <a:t> v. New Hampshire</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Issue: Does the statute or the application of the statute to </a:t>
            </a:r>
            <a:r>
              <a:rPr lang="en-US" dirty="0" err="1"/>
              <a:t>Chaplinsky’s</a:t>
            </a:r>
            <a:r>
              <a:rPr lang="en-US" dirty="0"/>
              <a:t> words violate his free speech rights under the First Amendment of the Constitution?</a:t>
            </a:r>
          </a:p>
          <a:p>
            <a:pPr marL="0" indent="0">
              <a:buNone/>
            </a:pPr>
            <a:endParaRPr lang="en-US" sz="1200" dirty="0"/>
          </a:p>
          <a:p>
            <a:r>
              <a:rPr lang="en-US" dirty="0"/>
              <a:t>The Court said that “[a]</a:t>
            </a:r>
            <a:r>
              <a:rPr lang="en-US" dirty="0" err="1"/>
              <a:t>llowing</a:t>
            </a:r>
            <a:r>
              <a:rPr lang="en-US" dirty="0"/>
              <a:t> the broadest scope to the language and purpose of the Fourteenth Amendment, it is well understood that the right of free speech is not absolute at all times and under all circumstances . . . These include the . . .  insulting or fighting words — those which by their very utterance inflict injury or tend to incite an immediate breach of the peace.” (CB 1342)</a:t>
            </a:r>
          </a:p>
        </p:txBody>
      </p:sp>
    </p:spTree>
    <p:extLst>
      <p:ext uri="{BB962C8B-B14F-4D97-AF65-F5344CB8AC3E}">
        <p14:creationId xmlns:p14="http://schemas.microsoft.com/office/powerpoint/2010/main" val="376354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Chaplinsky</a:t>
            </a:r>
            <a:r>
              <a:rPr lang="en-US" i="1" dirty="0"/>
              <a:t> v. New Hampshire</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marL="0" indent="0">
              <a:buNone/>
            </a:pPr>
            <a:r>
              <a:rPr lang="en-US" dirty="0"/>
              <a:t>Holding: The statute at issue is narrowly drawn to define and punish fighting words, therefore it does not unconstitutionally infringe the right of free speech</a:t>
            </a:r>
          </a:p>
          <a:p>
            <a:r>
              <a:rPr lang="en-US" dirty="0"/>
              <a:t>Fighting words do not deserve constitutional protection because they “are no essential part of any exposition of ideas, and are of such slight social value as a step to truth that any benefit that may be derived from them is clearly outweighed by the social interest in order and morality.” (CB </a:t>
            </a:r>
            <a:r>
              <a:rPr lang="en-US"/>
              <a:t>1342)</a:t>
            </a:r>
            <a:endParaRPr lang="en-US" sz="1400" dirty="0"/>
          </a:p>
          <a:p>
            <a:r>
              <a:rPr lang="en-US" dirty="0"/>
              <a:t>There are two situations where speech constitutes fighting words: </a:t>
            </a:r>
          </a:p>
          <a:p>
            <a:pPr marL="914400" lvl="1" indent="-514350">
              <a:buFont typeface="+mj-lt"/>
              <a:buAutoNum type="arabicPeriod"/>
            </a:pPr>
            <a:r>
              <a:rPr lang="en-US" dirty="0"/>
              <a:t>Where it is likely to cause a violent response against the speaker</a:t>
            </a:r>
          </a:p>
          <a:p>
            <a:pPr marL="914400" lvl="1" indent="-514350">
              <a:buFont typeface="+mj-lt"/>
              <a:buAutoNum type="arabicPeriod"/>
            </a:pPr>
            <a:r>
              <a:rPr lang="en-US" dirty="0"/>
              <a:t>Where it is an insult likely to inflict immediate emotional harm </a:t>
            </a:r>
          </a:p>
        </p:txBody>
      </p:sp>
    </p:spTree>
    <p:extLst>
      <p:ext uri="{BB962C8B-B14F-4D97-AF65-F5344CB8AC3E}">
        <p14:creationId xmlns:p14="http://schemas.microsoft.com/office/powerpoint/2010/main" val="33721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5978</TotalTime>
  <Words>2813</Words>
  <Application>Microsoft Office PowerPoint</Application>
  <PresentationFormat>On-screen Show (4:3)</PresentationFormat>
  <Paragraphs>133</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Constitutional Law</vt:lpstr>
      <vt:lpstr>Types of Unprotected and Less Protected Speech</vt:lpstr>
      <vt:lpstr>Justification for Different Treatment</vt:lpstr>
      <vt:lpstr>Schenck v. United States (1919) </vt:lpstr>
      <vt:lpstr>Schenck v. United States </vt:lpstr>
      <vt:lpstr>Schenck v. United States </vt:lpstr>
      <vt:lpstr>Chaplinsky v. New Hampshire (1942)</vt:lpstr>
      <vt:lpstr>Chaplinsky v. New Hampshire</vt:lpstr>
      <vt:lpstr>Chaplinsky v. New Hampshire</vt:lpstr>
      <vt:lpstr>Miller v. California (1973)</vt:lpstr>
      <vt:lpstr>Miller v. California</vt:lpstr>
      <vt:lpstr>Miller v. California</vt:lpstr>
      <vt:lpstr>Central Hudson Gas &amp; Electric Corp. v. Public Service Commission of New York (1980)</vt:lpstr>
      <vt:lpstr>Central Hudson v. Public Service Commission</vt:lpstr>
      <vt:lpstr>Central Hudson v. Public Service Commission</vt:lpstr>
      <vt:lpstr>Central Hudson v. Public Service Commission</vt:lpstr>
      <vt:lpstr>Central Hudson v. Public Service Commission</vt:lpstr>
      <vt:lpstr>New York Times Co. v. Sullivan (1964)</vt:lpstr>
      <vt:lpstr>New York Times Co. v. Sullivan</vt:lpstr>
      <vt:lpstr>New York Times Co. v. Sullivan</vt:lpstr>
      <vt:lpstr>New York Times Co. v. Sullivan</vt:lpstr>
      <vt:lpstr>New York Times Co. v. Sullivan</vt:lpstr>
      <vt:lpstr>United States v. O’Brien (1968)</vt:lpstr>
      <vt:lpstr>United States v. O’Brien</vt:lpstr>
      <vt:lpstr>United States v. O’Brien</vt:lpstr>
      <vt:lpstr>United States v. O’Brien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11</cp:revision>
  <dcterms:created xsi:type="dcterms:W3CDTF">2014-06-13T07:23:28Z</dcterms:created>
  <dcterms:modified xsi:type="dcterms:W3CDTF">2022-06-22T14:05:53Z</dcterms:modified>
</cp:coreProperties>
</file>